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48"/>
  </p:notesMasterIdLst>
  <p:sldIdLst>
    <p:sldId id="256" r:id="rId2"/>
    <p:sldId id="257" r:id="rId3"/>
    <p:sldId id="271" r:id="rId4"/>
    <p:sldId id="272" r:id="rId5"/>
    <p:sldId id="258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67" r:id="rId16"/>
    <p:sldId id="268" r:id="rId17"/>
    <p:sldId id="269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7" r:id="rId45"/>
    <p:sldId id="306" r:id="rId46"/>
    <p:sldId id="30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0A7E2-9408-0843-9CBA-8D7CA9C6691F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</dgm:pt>
    <dgm:pt modelId="{96D3BB63-A80B-E14C-ACA5-5538D1E64327}">
      <dgm:prSet phldrT="[Text]"/>
      <dgm:spPr/>
      <dgm:t>
        <a:bodyPr/>
        <a:lstStyle/>
        <a:p>
          <a:r>
            <a:rPr lang="en-US" dirty="0" smtClean="0"/>
            <a:t>High School</a:t>
          </a:r>
          <a:endParaRPr lang="en-US" dirty="0"/>
        </a:p>
      </dgm:t>
    </dgm:pt>
    <dgm:pt modelId="{99108366-6816-7047-B730-8FB457FB7BD2}" type="parTrans" cxnId="{C42E6CF1-B343-7446-9F19-6B43C9E54B44}">
      <dgm:prSet/>
      <dgm:spPr/>
      <dgm:t>
        <a:bodyPr/>
        <a:lstStyle/>
        <a:p>
          <a:endParaRPr lang="en-US"/>
        </a:p>
      </dgm:t>
    </dgm:pt>
    <dgm:pt modelId="{C19A5109-EDF0-9840-A54E-642BECC62CE7}" type="sibTrans" cxnId="{C42E6CF1-B343-7446-9F19-6B43C9E54B44}">
      <dgm:prSet/>
      <dgm:spPr/>
      <dgm:t>
        <a:bodyPr/>
        <a:lstStyle/>
        <a:p>
          <a:endParaRPr lang="en-US"/>
        </a:p>
      </dgm:t>
    </dgm:pt>
    <dgm:pt modelId="{DC9477DC-20F4-1A46-9716-8355FBB38320}">
      <dgm:prSet phldrT="[Text]"/>
      <dgm:spPr/>
      <dgm:t>
        <a:bodyPr/>
        <a:lstStyle/>
        <a:p>
          <a:r>
            <a:rPr lang="en-US" dirty="0" smtClean="0"/>
            <a:t>College</a:t>
          </a:r>
          <a:endParaRPr lang="en-US" dirty="0"/>
        </a:p>
      </dgm:t>
    </dgm:pt>
    <dgm:pt modelId="{C606F98C-F7F4-5A4D-ADCF-F4310DD929EE}" type="parTrans" cxnId="{2529DB99-1013-5B46-9F6A-1A51B3BAB238}">
      <dgm:prSet/>
      <dgm:spPr/>
      <dgm:t>
        <a:bodyPr/>
        <a:lstStyle/>
        <a:p>
          <a:endParaRPr lang="en-US"/>
        </a:p>
      </dgm:t>
    </dgm:pt>
    <dgm:pt modelId="{5E6E5897-320E-4D44-A7DB-4D3C43053E5A}" type="sibTrans" cxnId="{2529DB99-1013-5B46-9F6A-1A51B3BAB238}">
      <dgm:prSet/>
      <dgm:spPr/>
      <dgm:t>
        <a:bodyPr/>
        <a:lstStyle/>
        <a:p>
          <a:endParaRPr lang="en-US"/>
        </a:p>
      </dgm:t>
    </dgm:pt>
    <dgm:pt modelId="{7F51412F-43CE-A749-955C-23A1E1B51AAA}">
      <dgm:prSet phldrT="[Text]"/>
      <dgm:spPr/>
      <dgm:t>
        <a:bodyPr/>
        <a:lstStyle/>
        <a:p>
          <a:r>
            <a:rPr lang="en-US" dirty="0" smtClean="0"/>
            <a:t>Medical School</a:t>
          </a:r>
          <a:endParaRPr lang="en-US" dirty="0"/>
        </a:p>
      </dgm:t>
    </dgm:pt>
    <dgm:pt modelId="{79C15A39-7B43-4D47-AB98-A43704E8C5E3}" type="parTrans" cxnId="{1B4E935D-F84E-1A49-99E0-C0E9CFEA07B9}">
      <dgm:prSet/>
      <dgm:spPr/>
      <dgm:t>
        <a:bodyPr/>
        <a:lstStyle/>
        <a:p>
          <a:endParaRPr lang="en-US"/>
        </a:p>
      </dgm:t>
    </dgm:pt>
    <dgm:pt modelId="{72E79924-B5EE-334C-BDDF-B65951EE9EE5}" type="sibTrans" cxnId="{1B4E935D-F84E-1A49-99E0-C0E9CFEA07B9}">
      <dgm:prSet/>
      <dgm:spPr/>
      <dgm:t>
        <a:bodyPr/>
        <a:lstStyle/>
        <a:p>
          <a:endParaRPr lang="en-US"/>
        </a:p>
      </dgm:t>
    </dgm:pt>
    <dgm:pt modelId="{985CC06C-2EA6-B14C-818E-0208249C6C74}">
      <dgm:prSet/>
      <dgm:spPr/>
      <dgm:t>
        <a:bodyPr/>
        <a:lstStyle/>
        <a:p>
          <a:r>
            <a:rPr lang="en-US" dirty="0" smtClean="0"/>
            <a:t>Residency</a:t>
          </a:r>
          <a:endParaRPr lang="en-US" dirty="0"/>
        </a:p>
      </dgm:t>
    </dgm:pt>
    <dgm:pt modelId="{0A0BC0CB-78B8-7740-B777-554F2A6F97AA}" type="parTrans" cxnId="{6375C73C-9C87-4D41-8588-2C46D851006C}">
      <dgm:prSet/>
      <dgm:spPr/>
      <dgm:t>
        <a:bodyPr/>
        <a:lstStyle/>
        <a:p>
          <a:endParaRPr lang="en-US"/>
        </a:p>
      </dgm:t>
    </dgm:pt>
    <dgm:pt modelId="{EA972950-8C5E-9B48-822B-7DD7962D3D6D}" type="sibTrans" cxnId="{6375C73C-9C87-4D41-8588-2C46D851006C}">
      <dgm:prSet/>
      <dgm:spPr/>
      <dgm:t>
        <a:bodyPr/>
        <a:lstStyle/>
        <a:p>
          <a:endParaRPr lang="en-US"/>
        </a:p>
      </dgm:t>
    </dgm:pt>
    <dgm:pt modelId="{6D21814D-D7F2-DA4D-B64A-0D54BAB231C9}">
      <dgm:prSet/>
      <dgm:spPr/>
      <dgm:t>
        <a:bodyPr/>
        <a:lstStyle/>
        <a:p>
          <a:r>
            <a:rPr lang="en-US" dirty="0" smtClean="0"/>
            <a:t>Fellowship?</a:t>
          </a:r>
          <a:endParaRPr lang="en-US" dirty="0"/>
        </a:p>
      </dgm:t>
    </dgm:pt>
    <dgm:pt modelId="{36330CCD-A6D2-A044-A876-C25DFC7A9E5B}" type="parTrans" cxnId="{B8E78FA2-99CE-A747-9919-8FB57855CC59}">
      <dgm:prSet/>
      <dgm:spPr/>
      <dgm:t>
        <a:bodyPr/>
        <a:lstStyle/>
        <a:p>
          <a:endParaRPr lang="en-US"/>
        </a:p>
      </dgm:t>
    </dgm:pt>
    <dgm:pt modelId="{D74B29A5-9409-AA49-AE9B-23C2794D34CE}" type="sibTrans" cxnId="{B8E78FA2-99CE-A747-9919-8FB57855CC59}">
      <dgm:prSet/>
      <dgm:spPr/>
      <dgm:t>
        <a:bodyPr/>
        <a:lstStyle/>
        <a:p>
          <a:endParaRPr lang="en-US"/>
        </a:p>
      </dgm:t>
    </dgm:pt>
    <dgm:pt modelId="{B8D32404-54AF-E849-9E28-35E13889400C}">
      <dgm:prSet/>
      <dgm:spPr/>
      <dgm:t>
        <a:bodyPr/>
        <a:lstStyle/>
        <a:p>
          <a:r>
            <a:rPr lang="en-US" dirty="0" smtClean="0"/>
            <a:t>Attending</a:t>
          </a:r>
          <a:endParaRPr lang="en-US" dirty="0"/>
        </a:p>
      </dgm:t>
    </dgm:pt>
    <dgm:pt modelId="{D320EC84-4953-8941-B4A9-481E351E56B5}" type="parTrans" cxnId="{504EC267-2AAF-3640-9F84-8D71BD6551A5}">
      <dgm:prSet/>
      <dgm:spPr/>
      <dgm:t>
        <a:bodyPr/>
        <a:lstStyle/>
        <a:p>
          <a:endParaRPr lang="en-US"/>
        </a:p>
      </dgm:t>
    </dgm:pt>
    <dgm:pt modelId="{DA2921A2-FE46-2F43-A067-D2640F045302}" type="sibTrans" cxnId="{504EC267-2AAF-3640-9F84-8D71BD6551A5}">
      <dgm:prSet/>
      <dgm:spPr/>
      <dgm:t>
        <a:bodyPr/>
        <a:lstStyle/>
        <a:p>
          <a:endParaRPr lang="en-US"/>
        </a:p>
      </dgm:t>
    </dgm:pt>
    <dgm:pt modelId="{18BD834F-8F2B-6443-AE47-1332809358C4}" type="pres">
      <dgm:prSet presAssocID="{A020A7E2-9408-0843-9CBA-8D7CA9C6691F}" presName="CompostProcess" presStyleCnt="0">
        <dgm:presLayoutVars>
          <dgm:dir/>
          <dgm:resizeHandles val="exact"/>
        </dgm:presLayoutVars>
      </dgm:prSet>
      <dgm:spPr/>
    </dgm:pt>
    <dgm:pt modelId="{42936738-2236-2249-A44F-026840CF3D5C}" type="pres">
      <dgm:prSet presAssocID="{A020A7E2-9408-0843-9CBA-8D7CA9C6691F}" presName="arrow" presStyleLbl="bgShp" presStyleIdx="0" presStyleCnt="1"/>
      <dgm:spPr/>
    </dgm:pt>
    <dgm:pt modelId="{1E570712-9598-4F4D-9F6F-4F7881ECEEB4}" type="pres">
      <dgm:prSet presAssocID="{A020A7E2-9408-0843-9CBA-8D7CA9C6691F}" presName="linearProcess" presStyleCnt="0"/>
      <dgm:spPr/>
    </dgm:pt>
    <dgm:pt modelId="{FA1A1F68-30C9-4743-8506-38CD14D86967}" type="pres">
      <dgm:prSet presAssocID="{96D3BB63-A80B-E14C-ACA5-5538D1E6432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C977-FFBF-B346-A83C-5AC476A61915}" type="pres">
      <dgm:prSet presAssocID="{C19A5109-EDF0-9840-A54E-642BECC62CE7}" presName="sibTrans" presStyleCnt="0"/>
      <dgm:spPr/>
    </dgm:pt>
    <dgm:pt modelId="{56C383A0-534E-BE45-BE6B-D11974C1D22A}" type="pres">
      <dgm:prSet presAssocID="{DC9477DC-20F4-1A46-9716-8355FBB38320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E780D-011E-E446-A61A-7C567168347A}" type="pres">
      <dgm:prSet presAssocID="{5E6E5897-320E-4D44-A7DB-4D3C43053E5A}" presName="sibTrans" presStyleCnt="0"/>
      <dgm:spPr/>
    </dgm:pt>
    <dgm:pt modelId="{89D9E955-6A46-C246-BC83-207EC6CD7B2B}" type="pres">
      <dgm:prSet presAssocID="{7F51412F-43CE-A749-955C-23A1E1B51AA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49B1E-4613-A84B-8CAB-2A2F7544D33B}" type="pres">
      <dgm:prSet presAssocID="{72E79924-B5EE-334C-BDDF-B65951EE9EE5}" presName="sibTrans" presStyleCnt="0"/>
      <dgm:spPr/>
    </dgm:pt>
    <dgm:pt modelId="{2FCF4F25-4680-CF42-8122-F3E8FCC85377}" type="pres">
      <dgm:prSet presAssocID="{985CC06C-2EA6-B14C-818E-0208249C6C7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8827-1F07-1C46-8A24-44D4A609B8C7}" type="pres">
      <dgm:prSet presAssocID="{EA972950-8C5E-9B48-822B-7DD7962D3D6D}" presName="sibTrans" presStyleCnt="0"/>
      <dgm:spPr/>
    </dgm:pt>
    <dgm:pt modelId="{81F6234F-B128-2D4B-8696-218EB6037219}" type="pres">
      <dgm:prSet presAssocID="{6D21814D-D7F2-DA4D-B64A-0D54BAB231C9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2AF5D-14F2-024D-8DB5-063C855BE839}" type="pres">
      <dgm:prSet presAssocID="{D74B29A5-9409-AA49-AE9B-23C2794D34CE}" presName="sibTrans" presStyleCnt="0"/>
      <dgm:spPr/>
    </dgm:pt>
    <dgm:pt modelId="{3EF832F0-2706-4B45-A9A8-E930172066BD}" type="pres">
      <dgm:prSet presAssocID="{B8D32404-54AF-E849-9E28-35E13889400C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9966AC-9B9C-F840-819D-4B8227717A69}" type="presOf" srcId="{6D21814D-D7F2-DA4D-B64A-0D54BAB231C9}" destId="{81F6234F-B128-2D4B-8696-218EB6037219}" srcOrd="0" destOrd="0" presId="urn:microsoft.com/office/officeart/2005/8/layout/hProcess9"/>
    <dgm:cxn modelId="{596F9A41-01E0-494E-B615-70E9A871EE03}" type="presOf" srcId="{96D3BB63-A80B-E14C-ACA5-5538D1E64327}" destId="{FA1A1F68-30C9-4743-8506-38CD14D86967}" srcOrd="0" destOrd="0" presId="urn:microsoft.com/office/officeart/2005/8/layout/hProcess9"/>
    <dgm:cxn modelId="{CE5E5779-B39C-EF40-BCBC-9FE56DB6E406}" type="presOf" srcId="{7F51412F-43CE-A749-955C-23A1E1B51AAA}" destId="{89D9E955-6A46-C246-BC83-207EC6CD7B2B}" srcOrd="0" destOrd="0" presId="urn:microsoft.com/office/officeart/2005/8/layout/hProcess9"/>
    <dgm:cxn modelId="{2529DB99-1013-5B46-9F6A-1A51B3BAB238}" srcId="{A020A7E2-9408-0843-9CBA-8D7CA9C6691F}" destId="{DC9477DC-20F4-1A46-9716-8355FBB38320}" srcOrd="1" destOrd="0" parTransId="{C606F98C-F7F4-5A4D-ADCF-F4310DD929EE}" sibTransId="{5E6E5897-320E-4D44-A7DB-4D3C43053E5A}"/>
    <dgm:cxn modelId="{B8E78FA2-99CE-A747-9919-8FB57855CC59}" srcId="{A020A7E2-9408-0843-9CBA-8D7CA9C6691F}" destId="{6D21814D-D7F2-DA4D-B64A-0D54BAB231C9}" srcOrd="4" destOrd="0" parTransId="{36330CCD-A6D2-A044-A876-C25DFC7A9E5B}" sibTransId="{D74B29A5-9409-AA49-AE9B-23C2794D34CE}"/>
    <dgm:cxn modelId="{C42E6CF1-B343-7446-9F19-6B43C9E54B44}" srcId="{A020A7E2-9408-0843-9CBA-8D7CA9C6691F}" destId="{96D3BB63-A80B-E14C-ACA5-5538D1E64327}" srcOrd="0" destOrd="0" parTransId="{99108366-6816-7047-B730-8FB457FB7BD2}" sibTransId="{C19A5109-EDF0-9840-A54E-642BECC62CE7}"/>
    <dgm:cxn modelId="{4ADEA0AC-6DAA-8341-B13C-8E217C4BF27A}" type="presOf" srcId="{DC9477DC-20F4-1A46-9716-8355FBB38320}" destId="{56C383A0-534E-BE45-BE6B-D11974C1D22A}" srcOrd="0" destOrd="0" presId="urn:microsoft.com/office/officeart/2005/8/layout/hProcess9"/>
    <dgm:cxn modelId="{1B4E935D-F84E-1A49-99E0-C0E9CFEA07B9}" srcId="{A020A7E2-9408-0843-9CBA-8D7CA9C6691F}" destId="{7F51412F-43CE-A749-955C-23A1E1B51AAA}" srcOrd="2" destOrd="0" parTransId="{79C15A39-7B43-4D47-AB98-A43704E8C5E3}" sibTransId="{72E79924-B5EE-334C-BDDF-B65951EE9EE5}"/>
    <dgm:cxn modelId="{6375C73C-9C87-4D41-8588-2C46D851006C}" srcId="{A020A7E2-9408-0843-9CBA-8D7CA9C6691F}" destId="{985CC06C-2EA6-B14C-818E-0208249C6C74}" srcOrd="3" destOrd="0" parTransId="{0A0BC0CB-78B8-7740-B777-554F2A6F97AA}" sibTransId="{EA972950-8C5E-9B48-822B-7DD7962D3D6D}"/>
    <dgm:cxn modelId="{A3D1497D-A7A9-764C-A1C0-4E021DCC9584}" type="presOf" srcId="{B8D32404-54AF-E849-9E28-35E13889400C}" destId="{3EF832F0-2706-4B45-A9A8-E930172066BD}" srcOrd="0" destOrd="0" presId="urn:microsoft.com/office/officeart/2005/8/layout/hProcess9"/>
    <dgm:cxn modelId="{504EC267-2AAF-3640-9F84-8D71BD6551A5}" srcId="{A020A7E2-9408-0843-9CBA-8D7CA9C6691F}" destId="{B8D32404-54AF-E849-9E28-35E13889400C}" srcOrd="5" destOrd="0" parTransId="{D320EC84-4953-8941-B4A9-481E351E56B5}" sibTransId="{DA2921A2-FE46-2F43-A067-D2640F045302}"/>
    <dgm:cxn modelId="{3C3F64CB-3864-B845-8BEB-2C7CBB001D58}" type="presOf" srcId="{985CC06C-2EA6-B14C-818E-0208249C6C74}" destId="{2FCF4F25-4680-CF42-8122-F3E8FCC85377}" srcOrd="0" destOrd="0" presId="urn:microsoft.com/office/officeart/2005/8/layout/hProcess9"/>
    <dgm:cxn modelId="{F31D525F-0312-D34D-8104-B1CA1CC8D33C}" type="presOf" srcId="{A020A7E2-9408-0843-9CBA-8D7CA9C6691F}" destId="{18BD834F-8F2B-6443-AE47-1332809358C4}" srcOrd="0" destOrd="0" presId="urn:microsoft.com/office/officeart/2005/8/layout/hProcess9"/>
    <dgm:cxn modelId="{7006772D-115F-524F-A99E-DCB4CB6C59CE}" type="presParOf" srcId="{18BD834F-8F2B-6443-AE47-1332809358C4}" destId="{42936738-2236-2249-A44F-026840CF3D5C}" srcOrd="0" destOrd="0" presId="urn:microsoft.com/office/officeart/2005/8/layout/hProcess9"/>
    <dgm:cxn modelId="{9DEBC61A-106D-7341-B688-F6A92B3234D3}" type="presParOf" srcId="{18BD834F-8F2B-6443-AE47-1332809358C4}" destId="{1E570712-9598-4F4D-9F6F-4F7881ECEEB4}" srcOrd="1" destOrd="0" presId="urn:microsoft.com/office/officeart/2005/8/layout/hProcess9"/>
    <dgm:cxn modelId="{1D4BD2F3-49EB-BA48-9AAC-DCDA435CD3A6}" type="presParOf" srcId="{1E570712-9598-4F4D-9F6F-4F7881ECEEB4}" destId="{FA1A1F68-30C9-4743-8506-38CD14D86967}" srcOrd="0" destOrd="0" presId="urn:microsoft.com/office/officeart/2005/8/layout/hProcess9"/>
    <dgm:cxn modelId="{89FF2988-7DC1-1449-8DF8-5FDB0A9B2EF6}" type="presParOf" srcId="{1E570712-9598-4F4D-9F6F-4F7881ECEEB4}" destId="{A9D9C977-FFBF-B346-A83C-5AC476A61915}" srcOrd="1" destOrd="0" presId="urn:microsoft.com/office/officeart/2005/8/layout/hProcess9"/>
    <dgm:cxn modelId="{3E1B52E4-1B31-374F-8A36-485261E1F218}" type="presParOf" srcId="{1E570712-9598-4F4D-9F6F-4F7881ECEEB4}" destId="{56C383A0-534E-BE45-BE6B-D11974C1D22A}" srcOrd="2" destOrd="0" presId="urn:microsoft.com/office/officeart/2005/8/layout/hProcess9"/>
    <dgm:cxn modelId="{E0B3BF80-4917-5D43-BE55-36D8A3294883}" type="presParOf" srcId="{1E570712-9598-4F4D-9F6F-4F7881ECEEB4}" destId="{F92E780D-011E-E446-A61A-7C567168347A}" srcOrd="3" destOrd="0" presId="urn:microsoft.com/office/officeart/2005/8/layout/hProcess9"/>
    <dgm:cxn modelId="{A4AA0E70-EB18-CD40-8821-AB5D9579A10B}" type="presParOf" srcId="{1E570712-9598-4F4D-9F6F-4F7881ECEEB4}" destId="{89D9E955-6A46-C246-BC83-207EC6CD7B2B}" srcOrd="4" destOrd="0" presId="urn:microsoft.com/office/officeart/2005/8/layout/hProcess9"/>
    <dgm:cxn modelId="{F9D51E7E-0CBE-994C-88EF-AFF4B7EC88DF}" type="presParOf" srcId="{1E570712-9598-4F4D-9F6F-4F7881ECEEB4}" destId="{84949B1E-4613-A84B-8CAB-2A2F7544D33B}" srcOrd="5" destOrd="0" presId="urn:microsoft.com/office/officeart/2005/8/layout/hProcess9"/>
    <dgm:cxn modelId="{686F185F-665A-3349-B45E-C855E59D11F8}" type="presParOf" srcId="{1E570712-9598-4F4D-9F6F-4F7881ECEEB4}" destId="{2FCF4F25-4680-CF42-8122-F3E8FCC85377}" srcOrd="6" destOrd="0" presId="urn:microsoft.com/office/officeart/2005/8/layout/hProcess9"/>
    <dgm:cxn modelId="{91823AD4-A57A-D444-AC5E-8DA32155AC2A}" type="presParOf" srcId="{1E570712-9598-4F4D-9F6F-4F7881ECEEB4}" destId="{9DB58827-1F07-1C46-8A24-44D4A609B8C7}" srcOrd="7" destOrd="0" presId="urn:microsoft.com/office/officeart/2005/8/layout/hProcess9"/>
    <dgm:cxn modelId="{1F4FE127-42C1-3747-A6A2-E7342CE8E9AD}" type="presParOf" srcId="{1E570712-9598-4F4D-9F6F-4F7881ECEEB4}" destId="{81F6234F-B128-2D4B-8696-218EB6037219}" srcOrd="8" destOrd="0" presId="urn:microsoft.com/office/officeart/2005/8/layout/hProcess9"/>
    <dgm:cxn modelId="{772E89C9-919A-E747-BECF-A81B55403EA8}" type="presParOf" srcId="{1E570712-9598-4F4D-9F6F-4F7881ECEEB4}" destId="{A602AF5D-14F2-024D-8DB5-063C855BE839}" srcOrd="9" destOrd="0" presId="urn:microsoft.com/office/officeart/2005/8/layout/hProcess9"/>
    <dgm:cxn modelId="{2CCF7728-2AA2-E54D-96BB-C4C065CF04D0}" type="presParOf" srcId="{1E570712-9598-4F4D-9F6F-4F7881ECEEB4}" destId="{3EF832F0-2706-4B45-A9A8-E930172066B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36738-2236-2249-A44F-026840CF3D5C}">
      <dsp:nvSpPr>
        <dsp:cNvPr id="0" name=""/>
        <dsp:cNvSpPr/>
      </dsp:nvSpPr>
      <dsp:spPr>
        <a:xfrm>
          <a:off x="605283" y="0"/>
          <a:ext cx="6859879" cy="505365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1A1F68-30C9-4743-8506-38CD14D86967}">
      <dsp:nvSpPr>
        <dsp:cNvPr id="0" name=""/>
        <dsp:cNvSpPr/>
      </dsp:nvSpPr>
      <dsp:spPr>
        <a:xfrm>
          <a:off x="2797" y="1516096"/>
          <a:ext cx="1274934" cy="20214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High School</a:t>
          </a:r>
          <a:endParaRPr lang="en-US" sz="1500" kern="1200" dirty="0"/>
        </a:p>
      </dsp:txBody>
      <dsp:txXfrm>
        <a:off x="65034" y="1578333"/>
        <a:ext cx="1150460" cy="1896988"/>
      </dsp:txXfrm>
    </dsp:sp>
    <dsp:sp modelId="{56C383A0-534E-BE45-BE6B-D11974C1D22A}">
      <dsp:nvSpPr>
        <dsp:cNvPr id="0" name=""/>
        <dsp:cNvSpPr/>
      </dsp:nvSpPr>
      <dsp:spPr>
        <a:xfrm>
          <a:off x="1360781" y="1516096"/>
          <a:ext cx="1274934" cy="20214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College</a:t>
          </a:r>
          <a:endParaRPr lang="en-US" sz="1500" kern="1200" dirty="0"/>
        </a:p>
      </dsp:txBody>
      <dsp:txXfrm>
        <a:off x="1423018" y="1578333"/>
        <a:ext cx="1150460" cy="1896988"/>
      </dsp:txXfrm>
    </dsp:sp>
    <dsp:sp modelId="{89D9E955-6A46-C246-BC83-207EC6CD7B2B}">
      <dsp:nvSpPr>
        <dsp:cNvPr id="0" name=""/>
        <dsp:cNvSpPr/>
      </dsp:nvSpPr>
      <dsp:spPr>
        <a:xfrm>
          <a:off x="2718764" y="1516096"/>
          <a:ext cx="1274934" cy="20214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Medical School</a:t>
          </a:r>
          <a:endParaRPr lang="en-US" sz="1500" kern="1200" dirty="0"/>
        </a:p>
      </dsp:txBody>
      <dsp:txXfrm>
        <a:off x="2781001" y="1578333"/>
        <a:ext cx="1150460" cy="1896988"/>
      </dsp:txXfrm>
    </dsp:sp>
    <dsp:sp modelId="{2FCF4F25-4680-CF42-8122-F3E8FCC85377}">
      <dsp:nvSpPr>
        <dsp:cNvPr id="0" name=""/>
        <dsp:cNvSpPr/>
      </dsp:nvSpPr>
      <dsp:spPr>
        <a:xfrm>
          <a:off x="4076748" y="1516096"/>
          <a:ext cx="1274934" cy="202146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Residency</a:t>
          </a:r>
          <a:endParaRPr lang="en-US" sz="1500" kern="1200" dirty="0"/>
        </a:p>
      </dsp:txBody>
      <dsp:txXfrm>
        <a:off x="4138985" y="1578333"/>
        <a:ext cx="1150460" cy="1896988"/>
      </dsp:txXfrm>
    </dsp:sp>
    <dsp:sp modelId="{81F6234F-B128-2D4B-8696-218EB6037219}">
      <dsp:nvSpPr>
        <dsp:cNvPr id="0" name=""/>
        <dsp:cNvSpPr/>
      </dsp:nvSpPr>
      <dsp:spPr>
        <a:xfrm>
          <a:off x="5434731" y="1516096"/>
          <a:ext cx="1274934" cy="202146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Fellowship?</a:t>
          </a:r>
          <a:endParaRPr lang="en-US" sz="1500" kern="1200" dirty="0"/>
        </a:p>
      </dsp:txBody>
      <dsp:txXfrm>
        <a:off x="5496968" y="1578333"/>
        <a:ext cx="1150460" cy="1896988"/>
      </dsp:txXfrm>
    </dsp:sp>
    <dsp:sp modelId="{3EF832F0-2706-4B45-A9A8-E930172066BD}">
      <dsp:nvSpPr>
        <dsp:cNvPr id="0" name=""/>
        <dsp:cNvSpPr/>
      </dsp:nvSpPr>
      <dsp:spPr>
        <a:xfrm>
          <a:off x="6792714" y="1516096"/>
          <a:ext cx="1274934" cy="20214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Attending</a:t>
          </a:r>
          <a:endParaRPr lang="en-US" sz="1500" kern="1200" dirty="0"/>
        </a:p>
      </dsp:txBody>
      <dsp:txXfrm>
        <a:off x="6854951" y="1578333"/>
        <a:ext cx="1150460" cy="1896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2201-D5D0-6C48-B967-DE7EC91ECB27}" type="datetimeFigureOut">
              <a:rPr lang="en-US" smtClean="0"/>
              <a:t>11/4/14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BCF0A-0244-5A40-93A5-E0BF2E11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1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BCF0A-0244-5A40-93A5-E0BF2E1139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1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BCF0A-0244-5A40-93A5-E0BF2E1139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7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D4F6-2042-D84B-9E6D-9146B0D93D0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D4F6-2042-D84B-9E6D-9146B0D93D0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6454-A907-2945-A44E-22052119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D4F6-2042-D84B-9E6D-9146B0D93D0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6454-A907-2945-A44E-22052119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D4F6-2042-D84B-9E6D-9146B0D93D0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6454-A907-2945-A44E-22052119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D4F6-2042-D84B-9E6D-9146B0D93D0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D4F6-2042-D84B-9E6D-9146B0D93D0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6454-A907-2945-A44E-22052119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D4F6-2042-D84B-9E6D-9146B0D93D0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6454-A907-2945-A44E-220521195E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D4F6-2042-D84B-9E6D-9146B0D93D0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6454-A907-2945-A44E-22052119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D4F6-2042-D84B-9E6D-9146B0D93D0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6454-A907-2945-A44E-22052119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D4F6-2042-D84B-9E6D-9146B0D93D0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D4F6-2042-D84B-9E6D-9146B0D93D0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6454-A907-2945-A44E-220521195E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A1D4F6-2042-D84B-9E6D-9146B0D93D0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DD6454-A907-2945-A44E-220521195E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486" y="1285158"/>
            <a:ext cx="7845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Choosing Medicine as a Career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333625" y="5524500"/>
            <a:ext cx="4486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Danielle Gonzales, MS3</a:t>
            </a:r>
          </a:p>
          <a:p>
            <a:pPr algn="ctr"/>
            <a:r>
              <a:rPr lang="en-US" dirty="0" smtClean="0"/>
              <a:t>University of Colorado School of Medicine</a:t>
            </a:r>
          </a:p>
        </p:txBody>
      </p:sp>
      <p:pic>
        <p:nvPicPr>
          <p:cNvPr id="2" name="Picture 1" descr="C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160"/>
            <a:ext cx="9144000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5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93197" y="292863"/>
            <a:ext cx="1353429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2797" y="1099173"/>
            <a:ext cx="7979174" cy="5234501"/>
          </a:xfrm>
        </p:spPr>
        <p:txBody>
          <a:bodyPr/>
          <a:lstStyle/>
          <a:p>
            <a:r>
              <a:rPr lang="en-US" dirty="0" smtClean="0"/>
              <a:t>Education:</a:t>
            </a:r>
          </a:p>
          <a:p>
            <a:pPr lvl="1"/>
            <a:r>
              <a:rPr lang="en-US" dirty="0" smtClean="0"/>
              <a:t>4 year college degree</a:t>
            </a:r>
          </a:p>
          <a:p>
            <a:pPr lvl="1"/>
            <a:r>
              <a:rPr lang="en-US" dirty="0" smtClean="0"/>
              <a:t>2-4 year PA program</a:t>
            </a:r>
          </a:p>
          <a:p>
            <a:pPr lvl="1"/>
            <a:r>
              <a:rPr lang="en-US" dirty="0" smtClean="0"/>
              <a:t>Pass licensing exam</a:t>
            </a:r>
          </a:p>
          <a:p>
            <a:r>
              <a:rPr lang="en-US" dirty="0" smtClean="0"/>
              <a:t>Responsibilities:</a:t>
            </a:r>
          </a:p>
          <a:p>
            <a:pPr lvl="1"/>
            <a:r>
              <a:rPr lang="en-US" dirty="0" smtClean="0"/>
              <a:t>Mid-level provider</a:t>
            </a:r>
          </a:p>
          <a:p>
            <a:pPr lvl="1"/>
            <a:r>
              <a:rPr lang="en-US" dirty="0" smtClean="0"/>
              <a:t>Have more flexibility in the specialties that they can go into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9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329" y="353416"/>
            <a:ext cx="2815032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Pharm 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0889" y="1216155"/>
            <a:ext cx="8488171" cy="5334770"/>
          </a:xfrm>
        </p:spPr>
        <p:txBody>
          <a:bodyPr/>
          <a:lstStyle/>
          <a:p>
            <a:r>
              <a:rPr lang="en-US" dirty="0" smtClean="0"/>
              <a:t>Education:</a:t>
            </a:r>
          </a:p>
          <a:p>
            <a:pPr lvl="1"/>
            <a:r>
              <a:rPr lang="en-US" dirty="0"/>
              <a:t>4 year college degree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year </a:t>
            </a:r>
            <a:r>
              <a:rPr lang="en-US" dirty="0" smtClean="0"/>
              <a:t>Pharmacy </a:t>
            </a:r>
            <a:r>
              <a:rPr lang="en-US" dirty="0"/>
              <a:t>program</a:t>
            </a:r>
          </a:p>
          <a:p>
            <a:pPr lvl="1"/>
            <a:r>
              <a:rPr lang="en-US" dirty="0"/>
              <a:t>Pass licensing </a:t>
            </a:r>
            <a:r>
              <a:rPr lang="en-US" dirty="0" smtClean="0"/>
              <a:t>exam</a:t>
            </a:r>
          </a:p>
          <a:p>
            <a:r>
              <a:rPr lang="en-US" dirty="0" smtClean="0"/>
              <a:t>Responsibilities:</a:t>
            </a:r>
          </a:p>
          <a:p>
            <a:pPr lvl="1"/>
            <a:r>
              <a:rPr lang="en-US" dirty="0" smtClean="0"/>
              <a:t>Community pharmacist: control, dispense and advise patients about their medications</a:t>
            </a:r>
          </a:p>
          <a:p>
            <a:pPr lvl="1"/>
            <a:r>
              <a:rPr lang="en-US" dirty="0" smtClean="0"/>
              <a:t>Hospital pharmacist: participate in hospital rounds, monitor medications for patients and control which medications are dispensed and dosages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4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097" y="289116"/>
            <a:ext cx="1424689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696" y="1036945"/>
            <a:ext cx="8425543" cy="5650258"/>
          </a:xfrm>
        </p:spPr>
        <p:txBody>
          <a:bodyPr>
            <a:normAutofit/>
          </a:bodyPr>
          <a:lstStyle/>
          <a:p>
            <a:r>
              <a:rPr lang="en-US" dirty="0" smtClean="0"/>
              <a:t>Education:</a:t>
            </a:r>
          </a:p>
          <a:p>
            <a:pPr lvl="1"/>
            <a:r>
              <a:rPr lang="en-US" dirty="0"/>
              <a:t>4 year college degree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year </a:t>
            </a:r>
            <a:r>
              <a:rPr lang="en-US" dirty="0" smtClean="0"/>
              <a:t>MD program</a:t>
            </a:r>
            <a:endParaRPr lang="en-US" dirty="0"/>
          </a:p>
          <a:p>
            <a:pPr lvl="1"/>
            <a:r>
              <a:rPr lang="en-US" dirty="0"/>
              <a:t>Pass </a:t>
            </a:r>
            <a:r>
              <a:rPr lang="en-US" dirty="0" smtClean="0"/>
              <a:t>multiple licensing exams</a:t>
            </a:r>
          </a:p>
          <a:p>
            <a:pPr lvl="1"/>
            <a:r>
              <a:rPr lang="en-US" dirty="0" smtClean="0"/>
              <a:t>Complete residency in your chosen specialty (3-7 years)</a:t>
            </a:r>
          </a:p>
          <a:p>
            <a:pPr lvl="1"/>
            <a:r>
              <a:rPr lang="en-US" dirty="0" smtClean="0"/>
              <a:t>Can complete fellowship training to further specialize if desired</a:t>
            </a:r>
          </a:p>
          <a:p>
            <a:r>
              <a:rPr lang="en-US" dirty="0" smtClean="0"/>
              <a:t>Responsibilities:</a:t>
            </a:r>
          </a:p>
          <a:p>
            <a:pPr lvl="1"/>
            <a:r>
              <a:rPr lang="en-US" dirty="0" smtClean="0"/>
              <a:t>See patients and take comprehensive history and physical exam</a:t>
            </a:r>
          </a:p>
          <a:p>
            <a:pPr lvl="1"/>
            <a:r>
              <a:rPr lang="en-US" dirty="0" smtClean="0"/>
              <a:t>Develop differential diagnoses for the various medical problems</a:t>
            </a:r>
          </a:p>
          <a:p>
            <a:pPr lvl="1"/>
            <a:r>
              <a:rPr lang="en-US" dirty="0" smtClean="0"/>
              <a:t>Order labs and imaging and interpret results</a:t>
            </a:r>
          </a:p>
          <a:p>
            <a:pPr lvl="1"/>
            <a:r>
              <a:rPr lang="en-US" dirty="0" smtClean="0"/>
              <a:t>Develop patient care plans</a:t>
            </a:r>
          </a:p>
          <a:p>
            <a:pPr lvl="1"/>
            <a:r>
              <a:rPr lang="en-US" dirty="0" smtClean="0"/>
              <a:t>Correspond with other medical providers to coordinate care</a:t>
            </a:r>
          </a:p>
          <a:p>
            <a:pPr lvl="1"/>
            <a:r>
              <a:rPr lang="en-US" dirty="0" smtClean="0"/>
              <a:t>Oversee PA and NP patient care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3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8304" y="1740588"/>
            <a:ext cx="6400800" cy="3474720"/>
          </a:xfrm>
        </p:spPr>
        <p:txBody>
          <a:bodyPr/>
          <a:lstStyle/>
          <a:p>
            <a:r>
              <a:rPr lang="en-US" dirty="0" smtClean="0"/>
              <a:t>Dentist</a:t>
            </a:r>
          </a:p>
          <a:p>
            <a:r>
              <a:rPr lang="en-US" dirty="0" smtClean="0"/>
              <a:t>DO (osteopathic medicine)</a:t>
            </a:r>
          </a:p>
          <a:p>
            <a:r>
              <a:rPr lang="en-US" dirty="0" smtClean="0"/>
              <a:t>Physical Therapist</a:t>
            </a:r>
          </a:p>
          <a:p>
            <a:r>
              <a:rPr lang="en-US" dirty="0"/>
              <a:t>Lab </a:t>
            </a:r>
            <a:r>
              <a:rPr lang="en-US" dirty="0" smtClean="0"/>
              <a:t>technician</a:t>
            </a:r>
            <a:r>
              <a:rPr lang="en-US" smtClean="0"/>
              <a:t>, etc.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8304" y="707007"/>
            <a:ext cx="6083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Other Medical Professions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662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30016"/>
              </p:ext>
            </p:extLst>
          </p:nvPr>
        </p:nvGraphicFramePr>
        <p:xfrm>
          <a:off x="1506269" y="1761123"/>
          <a:ext cx="6096000" cy="4590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573783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$1,500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$25,000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73783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$4,000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$30,000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73783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$5,000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$30,000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73783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$8,000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$30,000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73783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$30,000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$65,000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73783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$50,000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$90,000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73783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$100,000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$90,000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73783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$200,000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$190,000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62882" y="1326658"/>
            <a:ext cx="2485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Educational Debt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0030" y="1325315"/>
            <a:ext cx="222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Annual Income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189" y="2407672"/>
            <a:ext cx="655040" cy="433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5446" y="3021123"/>
            <a:ext cx="776783" cy="433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EMT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359" y="3598618"/>
            <a:ext cx="1339870" cy="433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Paramedic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2814" y="1816337"/>
            <a:ext cx="779415" cy="433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CNA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6286" y="4190228"/>
            <a:ext cx="585943" cy="433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RN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960" y="4796447"/>
            <a:ext cx="554269" cy="433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NP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7744" y="5381849"/>
            <a:ext cx="544485" cy="433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19901" y="5988068"/>
            <a:ext cx="642328" cy="433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MD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1496" y="340333"/>
            <a:ext cx="6857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Different Medical Professions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811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3215" y="642707"/>
            <a:ext cx="637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Road to Becoming A Doctor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67309093"/>
              </p:ext>
            </p:extLst>
          </p:nvPr>
        </p:nvGraphicFramePr>
        <p:xfrm>
          <a:off x="601523" y="1397000"/>
          <a:ext cx="8070447" cy="505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96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High School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73315" y="1400326"/>
            <a:ext cx="4229836" cy="5206501"/>
          </a:xfrm>
        </p:spPr>
        <p:txBody>
          <a:bodyPr/>
          <a:lstStyle/>
          <a:p>
            <a:r>
              <a:rPr lang="en-US" sz="2000" dirty="0" smtClean="0"/>
              <a:t>Do the best you can do!</a:t>
            </a:r>
          </a:p>
          <a:p>
            <a:r>
              <a:rPr lang="en-US" sz="2000" dirty="0" smtClean="0"/>
              <a:t>Study hard</a:t>
            </a:r>
          </a:p>
          <a:p>
            <a:r>
              <a:rPr lang="en-US" sz="2000" dirty="0" smtClean="0"/>
              <a:t>Participate in extracurricular activities: 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ports, art, theater, music, whatever you enjoy doing</a:t>
            </a:r>
          </a:p>
          <a:p>
            <a:pPr lvl="1"/>
            <a:r>
              <a:rPr lang="en-US" sz="2000" dirty="0" smtClean="0"/>
              <a:t>Volunteer</a:t>
            </a:r>
          </a:p>
          <a:p>
            <a:r>
              <a:rPr lang="en-US" sz="2000" dirty="0" smtClean="0"/>
              <a:t>Have fun with medicine and get as much exposure as you can, enjoy it!</a:t>
            </a:r>
          </a:p>
          <a:p>
            <a:pPr lvl="1"/>
            <a:r>
              <a:rPr lang="en-US" sz="2000" dirty="0" smtClean="0"/>
              <a:t>Shadow doctors/hospital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 smtClean="0"/>
              <a:t>College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399031"/>
            <a:ext cx="4358298" cy="520779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You can major in whatever you like:</a:t>
            </a:r>
          </a:p>
          <a:p>
            <a:pPr lvl="1"/>
            <a:r>
              <a:rPr lang="en-US" sz="2000" dirty="0" smtClean="0"/>
              <a:t>Biology, Human Biology, English, Economics, etc.</a:t>
            </a:r>
          </a:p>
          <a:p>
            <a:r>
              <a:rPr lang="en-US" sz="2000" dirty="0" smtClean="0"/>
              <a:t>Participate in extracurricular activities:</a:t>
            </a:r>
          </a:p>
          <a:p>
            <a:pPr lvl="1"/>
            <a:r>
              <a:rPr lang="en-US" sz="2000" dirty="0" smtClean="0"/>
              <a:t>Same activities as high school</a:t>
            </a:r>
          </a:p>
          <a:p>
            <a:pPr lvl="1"/>
            <a:r>
              <a:rPr lang="en-US" sz="2000" dirty="0" smtClean="0"/>
              <a:t>Research</a:t>
            </a:r>
          </a:p>
          <a:p>
            <a:pPr lvl="1"/>
            <a:r>
              <a:rPr lang="en-US" sz="2000" dirty="0" smtClean="0"/>
              <a:t>Volunteer</a:t>
            </a:r>
          </a:p>
          <a:p>
            <a:r>
              <a:rPr lang="en-US" sz="2000" dirty="0"/>
              <a:t>Have fun with medicine and get as much exposure as you can, enjoy it</a:t>
            </a:r>
            <a:r>
              <a:rPr lang="en-US" sz="2000" dirty="0" smtClean="0"/>
              <a:t>!</a:t>
            </a:r>
          </a:p>
          <a:p>
            <a:pPr lvl="1"/>
            <a:r>
              <a:rPr lang="en-US" sz="2000" dirty="0" smtClean="0"/>
              <a:t>Shadow doctors/hospital</a:t>
            </a:r>
          </a:p>
          <a:p>
            <a:r>
              <a:rPr lang="en-US" sz="2000" dirty="0" smtClean="0"/>
              <a:t>Application process includes: personal statement, letters of recommendation, grades, MCAT score, interviews, etc.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255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94" y="417657"/>
            <a:ext cx="8620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How Much Does Medical School Cost?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1095" y="1450115"/>
            <a:ext cx="8484768" cy="5117521"/>
          </a:xfrm>
        </p:spPr>
        <p:txBody>
          <a:bodyPr/>
          <a:lstStyle/>
          <a:p>
            <a:r>
              <a:rPr lang="en-US" dirty="0" smtClean="0"/>
              <a:t>It is expensive but worth it!</a:t>
            </a:r>
          </a:p>
          <a:p>
            <a:pPr lvl="1"/>
            <a:r>
              <a:rPr lang="en-US" dirty="0" smtClean="0"/>
              <a:t>Investment in yourself</a:t>
            </a:r>
          </a:p>
          <a:p>
            <a:pPr lvl="1"/>
            <a:r>
              <a:rPr lang="en-US" dirty="0" smtClean="0"/>
              <a:t>High job security with above average salary</a:t>
            </a:r>
            <a:r>
              <a:rPr lang="en-US" dirty="0" smtClean="0">
                <a:sym typeface="Wingdings"/>
              </a:rPr>
              <a:t> you will be able to pay off your debt</a:t>
            </a:r>
            <a:endParaRPr lang="en-US" dirty="0" smtClean="0"/>
          </a:p>
          <a:p>
            <a:r>
              <a:rPr lang="en-US" dirty="0" smtClean="0"/>
              <a:t>Scholarships are available</a:t>
            </a:r>
          </a:p>
          <a:p>
            <a:pPr lvl="1"/>
            <a:r>
              <a:rPr lang="en-US" dirty="0" smtClean="0"/>
              <a:t>Armed Forces</a:t>
            </a:r>
          </a:p>
          <a:p>
            <a:pPr lvl="1"/>
            <a:r>
              <a:rPr lang="en-US" dirty="0" smtClean="0"/>
              <a:t>MSTP, Primary Care, Rural, etc.</a:t>
            </a:r>
          </a:p>
          <a:p>
            <a:pPr lvl="1"/>
            <a:r>
              <a:rPr lang="en-US" dirty="0" smtClean="0"/>
              <a:t>Academic and Diversity based scholarships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691" y="2843576"/>
            <a:ext cx="1680678" cy="1680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88" y="4674657"/>
            <a:ext cx="2414757" cy="2026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727" y="4674657"/>
            <a:ext cx="1594101" cy="2026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691" y="4935776"/>
            <a:ext cx="1688131" cy="16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7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pic>
        <p:nvPicPr>
          <p:cNvPr id="15" name="Picture 14" descr="White Coat Ceremo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" y="2184950"/>
            <a:ext cx="7085873" cy="4450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650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6004" y="2429916"/>
            <a:ext cx="43975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Anatomy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Molecular Biology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Immunology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Hematology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Cardiology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Pulmonology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Nephrology</a:t>
            </a:r>
          </a:p>
        </p:txBody>
      </p:sp>
      <p:pic>
        <p:nvPicPr>
          <p:cNvPr id="12" name="Picture 11" descr="Netter Drawi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r="2204"/>
          <a:stretch/>
        </p:blipFill>
        <p:spPr>
          <a:xfrm>
            <a:off x="4530033" y="2381984"/>
            <a:ext cx="4393098" cy="42441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719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6234" y="241396"/>
            <a:ext cx="1971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My Path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6011" y="1499351"/>
            <a:ext cx="535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Hometown: Born and raised in Denver, CO.</a:t>
            </a:r>
            <a:endParaRPr lang="en-US" sz="2000" dirty="0"/>
          </a:p>
        </p:txBody>
      </p:sp>
      <p:pic>
        <p:nvPicPr>
          <p:cNvPr id="2" name="Picture 1" descr="denver_sky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725037"/>
            <a:ext cx="723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0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1555" y="2419768"/>
            <a:ext cx="43975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Anatomy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Molecular Biology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Immunology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Hematology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Cardiology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Pulmonology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Nephrology</a:t>
            </a:r>
          </a:p>
        </p:txBody>
      </p:sp>
      <p:pic>
        <p:nvPicPr>
          <p:cNvPr id="13" name="Picture 12" descr="Brain-Cells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61" y="2916481"/>
            <a:ext cx="4549913" cy="34124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321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7068" y="2395431"/>
            <a:ext cx="43975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Anatomy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Molecular Biology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Immunology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Hematology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Cardiology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Pulmonology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Nephrology</a:t>
            </a:r>
          </a:p>
        </p:txBody>
      </p:sp>
      <p:pic>
        <p:nvPicPr>
          <p:cNvPr id="12" name="Picture 11" descr="Macroph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36" y="2617304"/>
            <a:ext cx="4410075" cy="381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052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7068" y="2432764"/>
            <a:ext cx="43975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Anatomy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Molecular Biology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Immunology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Hematology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Cardiology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Pulmonology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Nephrology</a:t>
            </a:r>
          </a:p>
        </p:txBody>
      </p:sp>
      <p:pic>
        <p:nvPicPr>
          <p:cNvPr id="13" name="Picture 12" descr="Malaria Peripheral Smea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/>
          <a:stretch/>
        </p:blipFill>
        <p:spPr>
          <a:xfrm>
            <a:off x="4512371" y="2664375"/>
            <a:ext cx="4437273" cy="36645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924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7068" y="2343585"/>
            <a:ext cx="43975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Anatomy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Molecular Biology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Immunology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Hematology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Cardiology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Pulmonology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Nephrology</a:t>
            </a:r>
          </a:p>
        </p:txBody>
      </p:sp>
      <p:pic>
        <p:nvPicPr>
          <p:cNvPr id="12" name="Picture 11" descr="Coronary Angiograph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13" y="2297043"/>
            <a:ext cx="4572000" cy="43098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218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School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1866" y="2297043"/>
            <a:ext cx="43975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Anatomy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Molecular Biology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Immunology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Hematology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Cardiology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Pulmonology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Nephrology</a:t>
            </a:r>
          </a:p>
        </p:txBody>
      </p:sp>
      <p:pic>
        <p:nvPicPr>
          <p:cNvPr id="13" name="Picture 12" descr="EKG STEM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435"/>
            <a:ext cx="9144000" cy="54602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22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5478" y="2369021"/>
            <a:ext cx="43975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Anatomy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Molecular Biology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Immunology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Hematology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Cardiology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Pulmonology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Nephrology</a:t>
            </a:r>
          </a:p>
        </p:txBody>
      </p:sp>
      <p:pic>
        <p:nvPicPr>
          <p:cNvPr id="12" name="Picture 11" descr="RML pneumoni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3382" r="11277" b="4830"/>
          <a:stretch/>
        </p:blipFill>
        <p:spPr>
          <a:xfrm>
            <a:off x="4397517" y="2547885"/>
            <a:ext cx="4605130" cy="39898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791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7068" y="2425643"/>
            <a:ext cx="43975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Anatomy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Molecular Biology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Immunology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Hematology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Cardiology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Pulmonology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Nephrology</a:t>
            </a:r>
          </a:p>
        </p:txBody>
      </p:sp>
      <p:pic>
        <p:nvPicPr>
          <p:cNvPr id="13" name="Picture 12" descr="Kidney Ston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r="14977"/>
          <a:stretch/>
        </p:blipFill>
        <p:spPr>
          <a:xfrm>
            <a:off x="4375583" y="2860261"/>
            <a:ext cx="4545181" cy="304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648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2642" y="2598836"/>
            <a:ext cx="439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Neurology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Gastroenterology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Infectious Disease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Life Cycles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Psychiatry</a:t>
            </a:r>
          </a:p>
        </p:txBody>
      </p:sp>
      <p:pic>
        <p:nvPicPr>
          <p:cNvPr id="3" name="Picture 2" descr="Stroke M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35" y="2297043"/>
            <a:ext cx="4136019" cy="43511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794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5478" y="2618543"/>
            <a:ext cx="439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Neurology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Gastroenterology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Infectious Disease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Life Cycles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Psychiatry</a:t>
            </a:r>
          </a:p>
        </p:txBody>
      </p:sp>
      <p:pic>
        <p:nvPicPr>
          <p:cNvPr id="13" name="Picture 12" descr="Epidural Hemato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22" y="2297043"/>
            <a:ext cx="3807791" cy="44424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012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5478" y="2664499"/>
            <a:ext cx="439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Neurology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Gastroenterology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Infectious Disease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Life Cycles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Psychiatry</a:t>
            </a:r>
          </a:p>
        </p:txBody>
      </p:sp>
      <p:pic>
        <p:nvPicPr>
          <p:cNvPr id="3" name="Picture 2" descr="Gallstones 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42" y="2426949"/>
            <a:ext cx="4481995" cy="37469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09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6234" y="241396"/>
            <a:ext cx="1971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My Path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6013" y="981914"/>
            <a:ext cx="4789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Hometown: Born and raised in Denver, CO.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College: Stanford University, BA in Human Biology 2010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Initially was an Economics major</a:t>
            </a:r>
            <a:r>
              <a:rPr lang="en-US" sz="2000" dirty="0" smtClean="0">
                <a:sym typeface="Wingdings"/>
              </a:rPr>
              <a:t> not for me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Did not know I wanted to go into medicine until Spring of my Junior year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Participated in various extracurricular activities related to medicine to decide if medicine was for me (I will get more into this later…)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Took 2 years off after college to finish requirements for medical school (more on this later as well…)</a:t>
            </a:r>
            <a:endParaRPr lang="en-US" sz="2000" dirty="0"/>
          </a:p>
        </p:txBody>
      </p:sp>
      <p:pic>
        <p:nvPicPr>
          <p:cNvPr id="3" name="Picture 2" descr="Stanford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38" y="1689100"/>
            <a:ext cx="2336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7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5478" y="2582201"/>
            <a:ext cx="439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Neurology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Gastroenterology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Infectious Disease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Life Cycles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Psychiatry</a:t>
            </a:r>
          </a:p>
        </p:txBody>
      </p:sp>
      <p:pic>
        <p:nvPicPr>
          <p:cNvPr id="13" name="Picture 12" descr="Colon Adenomatous Poly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71" y="2569802"/>
            <a:ext cx="4535206" cy="37415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291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5478" y="2563281"/>
            <a:ext cx="439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Neurology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Gastroenterology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Infectious Disease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Life Cycles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Psychiatry</a:t>
            </a:r>
          </a:p>
        </p:txBody>
      </p:sp>
      <p:pic>
        <p:nvPicPr>
          <p:cNvPr id="3" name="Picture 2" descr="Lyme Dise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50" y="2782957"/>
            <a:ext cx="4480890" cy="29872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271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5478" y="2647985"/>
            <a:ext cx="439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Neurology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Gastroenterology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Infectious Disease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Life Cycles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Psychiatry</a:t>
            </a:r>
          </a:p>
        </p:txBody>
      </p:sp>
      <p:pic>
        <p:nvPicPr>
          <p:cNvPr id="14" name="Picture 13" descr="Chicken Po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30" y="2156263"/>
            <a:ext cx="4010991" cy="45581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974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5478" y="2668517"/>
            <a:ext cx="439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Neurology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Gastroenterology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Infectious Disease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Life Cycles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Psychiatry</a:t>
            </a:r>
          </a:p>
        </p:txBody>
      </p:sp>
      <p:pic>
        <p:nvPicPr>
          <p:cNvPr id="17" name="Picture 16" descr="Bad Grand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93" y="2605708"/>
            <a:ext cx="4557161" cy="30355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053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5478" y="2614563"/>
            <a:ext cx="439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Lectures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Neurology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Gastroenterology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Infectious Disease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Life Cycles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Psychiatry</a:t>
            </a:r>
          </a:p>
        </p:txBody>
      </p:sp>
      <p:pic>
        <p:nvPicPr>
          <p:cNvPr id="3" name="Picture 2" descr="Ink Bl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32" y="2235200"/>
            <a:ext cx="4404141" cy="4459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489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219739"/>
            <a:ext cx="4397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Clerkships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Internal Medicine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Surgery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Family Medicine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Emergency Medicine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Pediatrics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Women’s Health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Psychiatry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Neurology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658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478" y="1380435"/>
            <a:ext cx="2034208" cy="61843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5825" y="1380435"/>
            <a:ext cx="2034208" cy="618435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13966" y="1380435"/>
            <a:ext cx="2034208" cy="618435"/>
          </a:xfrm>
          <a:prstGeom prst="roundRect">
            <a:avLst/>
          </a:prstGeom>
          <a:solidFill>
            <a:srgbClr val="CD1E2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34313" y="1380435"/>
            <a:ext cx="2034208" cy="61843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866" y="140305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6252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0730" y="1389797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5180" y="1401370"/>
            <a:ext cx="1341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Year 4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1866" y="2285999"/>
            <a:ext cx="439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Sub-Internships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Subspecialties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Career Exploration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Apply for Residency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R&amp;R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70029" y="465882"/>
            <a:ext cx="357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Medical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272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20609_10100806390528713_1784077382_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5"/>
          <a:stretch/>
        </p:blipFill>
        <p:spPr>
          <a:xfrm>
            <a:off x="524760" y="1686599"/>
            <a:ext cx="4317559" cy="4454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2551" y="401077"/>
            <a:ext cx="4448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Clinical Workshops</a:t>
            </a:r>
            <a:endParaRPr lang="en-US" sz="4000" dirty="0"/>
          </a:p>
        </p:txBody>
      </p:sp>
      <p:pic>
        <p:nvPicPr>
          <p:cNvPr id="6" name="Picture 5" descr="cas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62" y="1686599"/>
            <a:ext cx="3454263" cy="46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ut Street Mobi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7" y="1334557"/>
            <a:ext cx="7113943" cy="5335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6296" y="381365"/>
            <a:ext cx="4863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Work With Homeless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087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516" y="584904"/>
            <a:ext cx="3076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Work Abroad</a:t>
            </a:r>
            <a:endParaRPr lang="en-US" sz="4000" dirty="0"/>
          </a:p>
        </p:txBody>
      </p:sp>
      <p:pic>
        <p:nvPicPr>
          <p:cNvPr id="5" name="Picture 4" descr="abr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49" y="1643732"/>
            <a:ext cx="7172338" cy="47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8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6234" y="241396"/>
            <a:ext cx="1971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My Path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6013" y="1603191"/>
            <a:ext cx="8551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Hometown: Born and raised in Denver, CO.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College: Stanford University, BA in Human Biology 2010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Medical School: University of Colorado School of Medicine</a:t>
            </a:r>
          </a:p>
        </p:txBody>
      </p:sp>
      <p:pic>
        <p:nvPicPr>
          <p:cNvPr id="9" name="Picture 8" descr="CU camp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4" y="3292781"/>
            <a:ext cx="7601100" cy="23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3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earch Track Picture Class 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2" y="3888483"/>
            <a:ext cx="8613915" cy="2782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9398" y="417788"/>
            <a:ext cx="1615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Tracks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34688" y="1165098"/>
            <a:ext cx="7853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CU-UNITE (Colorado Urban Underserved </a:t>
            </a:r>
            <a:r>
              <a:rPr lang="en-US" sz="2000" dirty="0" err="1" smtClean="0"/>
              <a:t>Interprofessional</a:t>
            </a:r>
            <a:r>
              <a:rPr lang="en-US" sz="2000" dirty="0" smtClean="0"/>
              <a:t> Health Training and Education)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Global Health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LEADS (Leadership, Education and Advocacy Development Scholarship)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Research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Rural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Women’s Care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961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bul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5" y="1428941"/>
            <a:ext cx="6674251" cy="493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5080" y="451212"/>
            <a:ext cx="5334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Ambulance Ride-Along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454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cky Mountain Resc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9" y="1443274"/>
            <a:ext cx="6838680" cy="5129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4953" y="484635"/>
            <a:ext cx="549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Rocky Mountain Rescue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029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94439_10202202640004819_1373932903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26" y="1353386"/>
            <a:ext cx="6937709" cy="5203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7620" y="434500"/>
            <a:ext cx="3420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Flight For Life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78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i Patro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3" r="9024"/>
          <a:stretch/>
        </p:blipFill>
        <p:spPr>
          <a:xfrm>
            <a:off x="2134229" y="1457475"/>
            <a:ext cx="4660118" cy="4862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8350" y="534769"/>
            <a:ext cx="2351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Ski Patrol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95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i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84" y="1192786"/>
            <a:ext cx="3776809" cy="5665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7422" y="230961"/>
            <a:ext cx="1520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Skiing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682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0" y="824091"/>
            <a:ext cx="5376167" cy="53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9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111" y="446314"/>
            <a:ext cx="6043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 Why Go Into Medicine?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88440" y="1530331"/>
            <a:ext cx="8140664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To make a positive impact on people’s lives/health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“Play detective”/solve puzzles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Enjoy learning about medical science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Personal experience with medical system/medical professionals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Lifelong learning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Enjoy working within a team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Job demand</a:t>
            </a:r>
          </a:p>
        </p:txBody>
      </p:sp>
    </p:spTree>
    <p:extLst>
      <p:ext uri="{BB962C8B-B14F-4D97-AF65-F5344CB8AC3E}">
        <p14:creationId xmlns:p14="http://schemas.microsoft.com/office/powerpoint/2010/main" val="176344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6962" y="346344"/>
            <a:ext cx="6857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Different Medical Professions</a:t>
            </a:r>
            <a:endParaRPr lang="en-US" sz="4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274734"/>
              </p:ext>
            </p:extLst>
          </p:nvPr>
        </p:nvGraphicFramePr>
        <p:xfrm>
          <a:off x="543281" y="1358132"/>
          <a:ext cx="8315349" cy="5320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693"/>
                <a:gridCol w="1054121"/>
                <a:gridCol w="1187907"/>
                <a:gridCol w="1187907"/>
                <a:gridCol w="1187907"/>
                <a:gridCol w="1105699"/>
                <a:gridCol w="1270115"/>
              </a:tblGrid>
              <a:tr h="520047"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Grad.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Residency</a:t>
                      </a:r>
                      <a:endParaRPr lang="en-US" dirty="0"/>
                    </a:p>
                  </a:txBody>
                  <a:tcPr/>
                </a:tc>
              </a:tr>
              <a:tr h="520047">
                <a:tc>
                  <a:txBody>
                    <a:bodyPr/>
                    <a:lstStyle/>
                    <a:p>
                      <a:r>
                        <a:rPr lang="en-US" dirty="0" smtClean="0"/>
                        <a:t>CNA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047">
                <a:tc>
                  <a:txBody>
                    <a:bodyPr/>
                    <a:lstStyle/>
                    <a:p>
                      <a:r>
                        <a:rPr lang="en-US" dirty="0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047">
                <a:tc>
                  <a:txBody>
                    <a:bodyPr/>
                    <a:lstStyle/>
                    <a:p>
                      <a:r>
                        <a:rPr lang="en-US" dirty="0" smtClean="0"/>
                        <a:t>EMT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047">
                <a:tc>
                  <a:txBody>
                    <a:bodyPr/>
                    <a:lstStyle/>
                    <a:p>
                      <a:r>
                        <a:rPr lang="en-US" dirty="0" smtClean="0"/>
                        <a:t>Paramedic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047">
                <a:tc>
                  <a:txBody>
                    <a:bodyPr/>
                    <a:lstStyle/>
                    <a:p>
                      <a:r>
                        <a:rPr lang="en-US" dirty="0" smtClean="0"/>
                        <a:t>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0047">
                <a:tc>
                  <a:txBody>
                    <a:bodyPr/>
                    <a:lstStyle/>
                    <a:p>
                      <a:r>
                        <a:rPr lang="en-US" dirty="0" smtClean="0"/>
                        <a:t>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0047">
                <a:tc>
                  <a:txBody>
                    <a:bodyPr/>
                    <a:lstStyle/>
                    <a:p>
                      <a:r>
                        <a:rPr lang="en-US" dirty="0" smtClean="0"/>
                        <a:t>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047">
                <a:tc>
                  <a:txBody>
                    <a:bodyPr/>
                    <a:lstStyle/>
                    <a:p>
                      <a:r>
                        <a:rPr lang="en-US" dirty="0" smtClean="0"/>
                        <a:t>Pharm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047">
                <a:tc>
                  <a:txBody>
                    <a:bodyPr/>
                    <a:lstStyle/>
                    <a:p>
                      <a:r>
                        <a:rPr lang="en-US" dirty="0" smtClean="0"/>
                        <a:t>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91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CNA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53702" y="1400326"/>
            <a:ext cx="4149449" cy="5238651"/>
          </a:xfrm>
        </p:spPr>
        <p:txBody>
          <a:bodyPr>
            <a:normAutofit/>
          </a:bodyPr>
          <a:lstStyle/>
          <a:p>
            <a:r>
              <a:rPr lang="en-US" dirty="0" smtClean="0"/>
              <a:t>Education:</a:t>
            </a:r>
          </a:p>
          <a:p>
            <a:pPr lvl="1"/>
            <a:r>
              <a:rPr lang="en-US" dirty="0" smtClean="0"/>
              <a:t>Short training program (~160 hours) </a:t>
            </a:r>
          </a:p>
          <a:p>
            <a:pPr lvl="1"/>
            <a:r>
              <a:rPr lang="en-US" dirty="0" smtClean="0"/>
              <a:t>Pass certification test</a:t>
            </a:r>
          </a:p>
          <a:p>
            <a:r>
              <a:rPr lang="en-US" dirty="0" smtClean="0"/>
              <a:t>Responsibilities: </a:t>
            </a:r>
          </a:p>
          <a:p>
            <a:pPr lvl="1"/>
            <a:r>
              <a:rPr lang="en-US" dirty="0" smtClean="0"/>
              <a:t>Feed, bathe, dress patients</a:t>
            </a:r>
          </a:p>
          <a:p>
            <a:pPr lvl="1"/>
            <a:r>
              <a:rPr lang="en-US" dirty="0" smtClean="0"/>
              <a:t>Take vital signs</a:t>
            </a:r>
          </a:p>
          <a:p>
            <a:pPr lvl="1"/>
            <a:r>
              <a:rPr lang="en-US" dirty="0" smtClean="0"/>
              <a:t>Answer calls for help</a:t>
            </a:r>
          </a:p>
          <a:p>
            <a:pPr lvl="1"/>
            <a:r>
              <a:rPr lang="en-US" dirty="0" smtClean="0"/>
              <a:t>Monitor changes in patients behavior and condition</a:t>
            </a:r>
          </a:p>
          <a:p>
            <a:pPr lvl="1"/>
            <a:r>
              <a:rPr lang="en-US" dirty="0" smtClean="0"/>
              <a:t>Minute to minute patient care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 smtClean="0"/>
              <a:t>MA</a:t>
            </a:r>
            <a:endParaRPr lang="en-US" sz="400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4645025" y="1399031"/>
            <a:ext cx="4261834" cy="5239945"/>
          </a:xfrm>
        </p:spPr>
        <p:txBody>
          <a:bodyPr/>
          <a:lstStyle/>
          <a:p>
            <a:r>
              <a:rPr lang="en-US" dirty="0" smtClean="0"/>
              <a:t>Education:</a:t>
            </a:r>
          </a:p>
          <a:p>
            <a:pPr lvl="1"/>
            <a:r>
              <a:rPr lang="en-US" dirty="0" smtClean="0"/>
              <a:t>Training program (9-12 months for certificate or up to 2 years for associate’s degree)</a:t>
            </a:r>
          </a:p>
          <a:p>
            <a:pPr lvl="1"/>
            <a:r>
              <a:rPr lang="en-US" dirty="0" smtClean="0"/>
              <a:t>Pass CMA certification exam</a:t>
            </a:r>
          </a:p>
          <a:p>
            <a:r>
              <a:rPr lang="en-US" dirty="0" smtClean="0"/>
              <a:t>Responsibilities:</a:t>
            </a:r>
          </a:p>
          <a:p>
            <a:pPr lvl="1"/>
            <a:r>
              <a:rPr lang="en-US" dirty="0" smtClean="0"/>
              <a:t>Administrative: update medical records, handle insurance forms and correspondence, scheduling, etc.</a:t>
            </a:r>
          </a:p>
          <a:p>
            <a:pPr lvl="1"/>
            <a:r>
              <a:rPr lang="en-US" dirty="0" smtClean="0"/>
              <a:t>Clinical: collect lab specimens, perform basic lab tests, room patients and get preliminary information,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6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EMT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9779" y="1400327"/>
            <a:ext cx="4133372" cy="5190426"/>
          </a:xfrm>
        </p:spPr>
        <p:txBody>
          <a:bodyPr/>
          <a:lstStyle/>
          <a:p>
            <a:r>
              <a:rPr lang="en-US" dirty="0" smtClean="0"/>
              <a:t>Education:</a:t>
            </a:r>
          </a:p>
          <a:p>
            <a:pPr lvl="1"/>
            <a:r>
              <a:rPr lang="en-US" dirty="0" smtClean="0"/>
              <a:t>Training program 2-6 months</a:t>
            </a:r>
          </a:p>
          <a:p>
            <a:pPr lvl="1"/>
            <a:r>
              <a:rPr lang="en-US" dirty="0" smtClean="0"/>
              <a:t>Various levels of training ranging from 100-350 hours of training</a:t>
            </a:r>
          </a:p>
          <a:p>
            <a:pPr lvl="1"/>
            <a:r>
              <a:rPr lang="en-US" dirty="0" smtClean="0"/>
              <a:t>Pass National Registry of Emergency Medical Technicians (NREMT) certification exam</a:t>
            </a:r>
            <a:endParaRPr lang="en-US" dirty="0"/>
          </a:p>
          <a:p>
            <a:r>
              <a:rPr lang="en-US" dirty="0" smtClean="0"/>
              <a:t>Responsibilities</a:t>
            </a:r>
          </a:p>
          <a:p>
            <a:pPr lvl="1"/>
            <a:r>
              <a:rPr lang="en-US" dirty="0" smtClean="0"/>
              <a:t>Provide urgent medical care to patients in the field</a:t>
            </a:r>
          </a:p>
          <a:p>
            <a:pPr lvl="1"/>
            <a:r>
              <a:rPr lang="en-US" dirty="0" smtClean="0"/>
              <a:t>Work with police and firefighters at the scene and transport patients to medical facilities</a:t>
            </a:r>
          </a:p>
          <a:p>
            <a:pPr lvl="1"/>
            <a:r>
              <a:rPr lang="en-US" dirty="0" smtClean="0"/>
              <a:t>Provide CPR, oxygen, vital signs, bandaging/splinting, basic airway management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 smtClean="0"/>
              <a:t>Paramedic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399031"/>
            <a:ext cx="4358298" cy="5191721"/>
          </a:xfrm>
        </p:spPr>
        <p:txBody>
          <a:bodyPr>
            <a:normAutofit/>
          </a:bodyPr>
          <a:lstStyle/>
          <a:p>
            <a:r>
              <a:rPr lang="en-US" dirty="0" smtClean="0"/>
              <a:t>Education:</a:t>
            </a:r>
          </a:p>
          <a:p>
            <a:pPr lvl="1"/>
            <a:r>
              <a:rPr lang="en-US" dirty="0" smtClean="0"/>
              <a:t>2 year degree program in paramedic training</a:t>
            </a:r>
          </a:p>
          <a:p>
            <a:pPr lvl="1"/>
            <a:r>
              <a:rPr lang="en-US" dirty="0" smtClean="0"/>
              <a:t>Many programs have a pre-requisite of college-level biology, math and English</a:t>
            </a:r>
          </a:p>
          <a:p>
            <a:pPr lvl="1"/>
            <a:r>
              <a:rPr lang="en-US" dirty="0" smtClean="0"/>
              <a:t>Pass state licensing exam</a:t>
            </a:r>
          </a:p>
          <a:p>
            <a:r>
              <a:rPr lang="en-US" dirty="0" smtClean="0"/>
              <a:t>Responsibilities:</a:t>
            </a:r>
          </a:p>
          <a:p>
            <a:pPr lvl="1"/>
            <a:r>
              <a:rPr lang="en-US" dirty="0" smtClean="0"/>
              <a:t>More responsibilities, more job opportunities and higher salary than EMT (also requires more training)</a:t>
            </a:r>
          </a:p>
          <a:p>
            <a:pPr lvl="1"/>
            <a:r>
              <a:rPr lang="en-US" dirty="0" smtClean="0"/>
              <a:t>Provide medications, endotracheal intubation (breathing tube), defibrillation, EKG monitoring, advanced airway management</a:t>
            </a:r>
          </a:p>
        </p:txBody>
      </p:sp>
    </p:spTree>
    <p:extLst>
      <p:ext uri="{BB962C8B-B14F-4D97-AF65-F5344CB8AC3E}">
        <p14:creationId xmlns:p14="http://schemas.microsoft.com/office/powerpoint/2010/main" val="77717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RN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41160" y="1400326"/>
            <a:ext cx="4261991" cy="52868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Education:</a:t>
            </a:r>
          </a:p>
          <a:p>
            <a:pPr lvl="1"/>
            <a:r>
              <a:rPr lang="en-US" dirty="0" smtClean="0"/>
              <a:t>Bachelor of Science in Nursing: 4 year program</a:t>
            </a:r>
          </a:p>
          <a:p>
            <a:pPr lvl="1"/>
            <a:r>
              <a:rPr lang="en-US" dirty="0" smtClean="0"/>
              <a:t>Graduate school: 2 year program</a:t>
            </a:r>
          </a:p>
          <a:p>
            <a:pPr lvl="1"/>
            <a:r>
              <a:rPr lang="en-US" dirty="0" smtClean="0"/>
              <a:t>Pass National Council Licensure Exam (NCLEX)-RN</a:t>
            </a:r>
          </a:p>
          <a:p>
            <a:r>
              <a:rPr lang="en-US" dirty="0" smtClean="0"/>
              <a:t>Responsibilities:</a:t>
            </a:r>
          </a:p>
          <a:p>
            <a:pPr lvl="1"/>
            <a:r>
              <a:rPr lang="en-US" dirty="0" smtClean="0"/>
              <a:t>Take patient’s medical history and symptoms</a:t>
            </a:r>
          </a:p>
          <a:p>
            <a:pPr lvl="1"/>
            <a:r>
              <a:rPr lang="en-US" dirty="0" smtClean="0"/>
              <a:t>Assisting physicians during surgery or treatment</a:t>
            </a:r>
          </a:p>
          <a:p>
            <a:pPr lvl="1"/>
            <a:r>
              <a:rPr lang="en-US" dirty="0" smtClean="0"/>
              <a:t>Explain home care procedures</a:t>
            </a:r>
          </a:p>
          <a:p>
            <a:pPr lvl="1"/>
            <a:r>
              <a:rPr lang="en-US" dirty="0" smtClean="0"/>
              <a:t>Provide emotional support to families</a:t>
            </a:r>
          </a:p>
          <a:p>
            <a:pPr lvl="1"/>
            <a:r>
              <a:rPr lang="en-US" dirty="0" smtClean="0"/>
              <a:t>Help with patient follow-up</a:t>
            </a:r>
          </a:p>
          <a:p>
            <a:pPr lvl="1"/>
            <a:r>
              <a:rPr lang="en-US" dirty="0" smtClean="0"/>
              <a:t>Dispense medications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 smtClean="0"/>
              <a:t>NP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399031"/>
            <a:ext cx="4310066" cy="5159571"/>
          </a:xfrm>
        </p:spPr>
        <p:txBody>
          <a:bodyPr/>
          <a:lstStyle/>
          <a:p>
            <a:r>
              <a:rPr lang="en-US" dirty="0" smtClean="0"/>
              <a:t>Education:</a:t>
            </a:r>
          </a:p>
          <a:p>
            <a:pPr lvl="1"/>
            <a:r>
              <a:rPr lang="en-US" dirty="0" smtClean="0"/>
              <a:t>Obtain nursing degree</a:t>
            </a:r>
          </a:p>
          <a:p>
            <a:pPr lvl="1"/>
            <a:r>
              <a:rPr lang="en-US" dirty="0" smtClean="0"/>
              <a:t>Complete a master’s degree program for NP: 2-4 years</a:t>
            </a:r>
          </a:p>
          <a:p>
            <a:pPr lvl="1"/>
            <a:r>
              <a:rPr lang="en-US" dirty="0" smtClean="0"/>
              <a:t>Pass licensing exam</a:t>
            </a:r>
          </a:p>
          <a:p>
            <a:r>
              <a:rPr lang="en-US" dirty="0" smtClean="0"/>
              <a:t>Responsibilities:</a:t>
            </a:r>
          </a:p>
          <a:p>
            <a:pPr lvl="1"/>
            <a:r>
              <a:rPr lang="en-US" dirty="0" smtClean="0"/>
              <a:t>Mid-level provider</a:t>
            </a:r>
          </a:p>
          <a:p>
            <a:pPr lvl="1"/>
            <a:r>
              <a:rPr lang="en-US" dirty="0" smtClean="0"/>
              <a:t>Can care for and develop patient care plans</a:t>
            </a:r>
          </a:p>
          <a:p>
            <a:pPr lvl="1"/>
            <a:r>
              <a:rPr lang="en-US" dirty="0" smtClean="0"/>
              <a:t>Prescribe medications</a:t>
            </a:r>
          </a:p>
          <a:p>
            <a:pPr lvl="1"/>
            <a:r>
              <a:rPr lang="en-US" dirty="0" smtClean="0"/>
              <a:t>All under the supervision of a physician</a:t>
            </a:r>
          </a:p>
          <a:p>
            <a:pPr lvl="1"/>
            <a:r>
              <a:rPr lang="en-US" dirty="0" smtClean="0"/>
              <a:t>Typically in primary care, urgent care setting but there are other options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771</TotalTime>
  <Words>1396</Words>
  <Application>Microsoft Macintosh PowerPoint</Application>
  <PresentationFormat>On-screen Show (4:3)</PresentationFormat>
  <Paragraphs>432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</vt:lpstr>
      <vt:lpstr>Pharm D.</vt:lpstr>
      <vt:lpstr>MD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Gonzales</dc:creator>
  <cp:lastModifiedBy>Danielle Gonzales</cp:lastModifiedBy>
  <cp:revision>60</cp:revision>
  <dcterms:created xsi:type="dcterms:W3CDTF">2014-11-03T17:03:38Z</dcterms:created>
  <dcterms:modified xsi:type="dcterms:W3CDTF">2014-11-04T15:28:13Z</dcterms:modified>
</cp:coreProperties>
</file>